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6858000" cy="9144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70F"/>
    <a:srgbClr val="CCFFFF"/>
    <a:srgbClr val="FFFFCC"/>
    <a:srgbClr val="04FCF6"/>
    <a:srgbClr val="99FFCC"/>
    <a:srgbClr val="CCCC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p:scale>
          <a:sx n="100" d="100"/>
          <a:sy n="100" d="100"/>
        </p:scale>
        <p:origin x="1218"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307875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282476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168135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90953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405502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12168677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2532984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103607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74639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162941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631FA3-0116-43CB-A3F6-74856CA1239E}" type="datetimeFigureOut">
              <a:rPr kumimoji="1" lang="ja-JP" altLang="en-US" smtClean="0"/>
              <a:pPr/>
              <a:t>2024/8/29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156426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44631FA3-0116-43CB-A3F6-74856CA1239E}" type="datetimeFigureOut">
              <a:rPr kumimoji="1" lang="ja-JP" altLang="en-US" smtClean="0"/>
              <a:pPr/>
              <a:t>2024/8/29</a:t>
            </a:fld>
            <a:endParaRPr kumimoji="1"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8AE90D37-C2D0-42B5-B6DF-708BFEBA41CC}" type="slidenum">
              <a:rPr kumimoji="1" lang="ja-JP" altLang="en-US" smtClean="0"/>
              <a:pPr/>
              <a:t>‹#›</a:t>
            </a:fld>
            <a:endParaRPr kumimoji="1" lang="ja-JP" altLang="en-US"/>
          </a:p>
        </p:txBody>
      </p:sp>
    </p:spTree>
    <p:extLst>
      <p:ext uri="{BB962C8B-B14F-4D97-AF65-F5344CB8AC3E}">
        <p14:creationId xmlns:p14="http://schemas.microsoft.com/office/powerpoint/2010/main" val="3401398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6000">
              <a:schemeClr val="bg2">
                <a:lumMod val="20000"/>
                <a:lumOff val="80000"/>
              </a:schemeClr>
            </a:gs>
            <a:gs pos="8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 name="角丸四角形 16"/>
          <p:cNvSpPr/>
          <p:nvPr/>
        </p:nvSpPr>
        <p:spPr>
          <a:xfrm>
            <a:off x="206271" y="4829633"/>
            <a:ext cx="6365768" cy="3383301"/>
          </a:xfrm>
          <a:prstGeom prst="roundRect">
            <a:avLst/>
          </a:prstGeom>
          <a:solidFill>
            <a:srgbClr val="FFFFCC"/>
          </a:solidFill>
          <a:ln>
            <a:solidFill>
              <a:schemeClr val="accent2">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ja-JP" altLang="en-US"/>
          </a:p>
        </p:txBody>
      </p:sp>
      <p:sp>
        <p:nvSpPr>
          <p:cNvPr id="3" name="サブタイトル 2"/>
          <p:cNvSpPr>
            <a:spLocks noGrp="1"/>
          </p:cNvSpPr>
          <p:nvPr>
            <p:ph type="subTitle" idx="1"/>
          </p:nvPr>
        </p:nvSpPr>
        <p:spPr>
          <a:xfrm>
            <a:off x="213002" y="2204789"/>
            <a:ext cx="6365768" cy="944717"/>
          </a:xfrm>
          <a:solidFill>
            <a:srgbClr val="CCFFFF"/>
          </a:solidFill>
          <a:ln w="3175">
            <a:solidFill>
              <a:schemeClr val="tx1"/>
            </a:solidFill>
          </a:ln>
        </p:spPr>
        <p:txBody>
          <a:bodyPr anchor="ctr" anchorCtr="0">
            <a:noAutofit/>
          </a:bodyPr>
          <a:lstStyle/>
          <a:p>
            <a:endParaRPr lang="en-US" altLang="ja-JP" sz="1800" b="1" dirty="0">
              <a:solidFill>
                <a:schemeClr val="accent1">
                  <a:lumMod val="50000"/>
                </a:schemeClr>
              </a:solidFill>
              <a:latin typeface="+mj-ea"/>
              <a:ea typeface="+mj-ea"/>
            </a:endParaRPr>
          </a:p>
          <a:p>
            <a:r>
              <a:rPr lang="ja-JP" altLang="en-US" sz="1800" b="1" dirty="0">
                <a:solidFill>
                  <a:schemeClr val="accent2">
                    <a:lumMod val="75000"/>
                  </a:schemeClr>
                </a:solidFill>
                <a:latin typeface="+mj-ea"/>
                <a:ea typeface="+mj-ea"/>
              </a:rPr>
              <a:t>入力訓練日時　</a:t>
            </a:r>
            <a:r>
              <a:rPr lang="en-US" altLang="ja-JP" sz="1800" b="1" dirty="0">
                <a:solidFill>
                  <a:schemeClr val="accent2">
                    <a:lumMod val="75000"/>
                  </a:schemeClr>
                </a:solidFill>
                <a:latin typeface="+mj-ea"/>
                <a:ea typeface="+mj-ea"/>
              </a:rPr>
              <a:t>2024</a:t>
            </a:r>
            <a:r>
              <a:rPr lang="ja-JP" altLang="en-US" sz="1800" b="1" dirty="0">
                <a:solidFill>
                  <a:schemeClr val="accent2">
                    <a:lumMod val="75000"/>
                  </a:schemeClr>
                </a:solidFill>
                <a:latin typeface="+mj-ea"/>
                <a:ea typeface="+mj-ea"/>
              </a:rPr>
              <a:t> </a:t>
            </a:r>
            <a:r>
              <a:rPr lang="ja-JP" altLang="en-US" sz="1600" b="1" dirty="0">
                <a:solidFill>
                  <a:schemeClr val="accent1">
                    <a:lumMod val="50000"/>
                  </a:schemeClr>
                </a:solidFill>
                <a:latin typeface="+mj-ea"/>
                <a:ea typeface="+mj-ea"/>
              </a:rPr>
              <a:t>年 </a:t>
            </a:r>
            <a:r>
              <a:rPr lang="en-US" altLang="ja-JP" sz="2800" b="1" dirty="0">
                <a:solidFill>
                  <a:schemeClr val="accent2">
                    <a:lumMod val="75000"/>
                  </a:schemeClr>
                </a:solidFill>
                <a:latin typeface="+mj-ea"/>
                <a:ea typeface="+mj-ea"/>
              </a:rPr>
              <a:t>9</a:t>
            </a:r>
            <a:r>
              <a:rPr lang="en-US" altLang="ja-JP" sz="2000" b="1" dirty="0">
                <a:solidFill>
                  <a:schemeClr val="accent2">
                    <a:lumMod val="75000"/>
                  </a:schemeClr>
                </a:solidFill>
                <a:latin typeface="+mj-ea"/>
                <a:ea typeface="+mj-ea"/>
              </a:rPr>
              <a:t> </a:t>
            </a:r>
            <a:r>
              <a:rPr lang="ja-JP" altLang="en-US" sz="1600" b="1" dirty="0">
                <a:solidFill>
                  <a:schemeClr val="accent1">
                    <a:lumMod val="50000"/>
                  </a:schemeClr>
                </a:solidFill>
                <a:latin typeface="+mj-ea"/>
                <a:ea typeface="+mj-ea"/>
              </a:rPr>
              <a:t>月 </a:t>
            </a:r>
            <a:r>
              <a:rPr lang="en-US" altLang="ja-JP" sz="2800" b="1" dirty="0">
                <a:solidFill>
                  <a:schemeClr val="accent2">
                    <a:lumMod val="75000"/>
                  </a:schemeClr>
                </a:solidFill>
                <a:latin typeface="+mj-ea"/>
                <a:ea typeface="+mj-ea"/>
              </a:rPr>
              <a:t>9</a:t>
            </a:r>
            <a:r>
              <a:rPr lang="ja-JP" altLang="en-US" sz="1600" b="1" dirty="0" smtClean="0">
                <a:solidFill>
                  <a:schemeClr val="accent1">
                    <a:lumMod val="50000"/>
                  </a:schemeClr>
                </a:solidFill>
                <a:latin typeface="+mj-ea"/>
                <a:ea typeface="+mj-ea"/>
              </a:rPr>
              <a:t>日</a:t>
            </a:r>
            <a:r>
              <a:rPr lang="ja-JP" altLang="en-US" sz="2000" b="1" dirty="0" smtClean="0">
                <a:solidFill>
                  <a:schemeClr val="accent1">
                    <a:lumMod val="50000"/>
                  </a:schemeClr>
                </a:solidFill>
                <a:latin typeface="+mj-ea"/>
                <a:ea typeface="+mj-ea"/>
              </a:rPr>
              <a:t> </a:t>
            </a:r>
            <a:r>
              <a:rPr lang="ja-JP" altLang="en-US" sz="1600" b="1" dirty="0">
                <a:solidFill>
                  <a:schemeClr val="accent1">
                    <a:lumMod val="50000"/>
                  </a:schemeClr>
                </a:solidFill>
                <a:latin typeface="+mj-ea"/>
                <a:ea typeface="+mj-ea"/>
              </a:rPr>
              <a:t>（</a:t>
            </a:r>
            <a:r>
              <a:rPr lang="ja-JP" altLang="en-US" sz="1600" b="1" dirty="0">
                <a:solidFill>
                  <a:schemeClr val="accent2">
                    <a:lumMod val="75000"/>
                  </a:schemeClr>
                </a:solidFill>
                <a:latin typeface="+mj-ea"/>
                <a:ea typeface="+mj-ea"/>
              </a:rPr>
              <a:t>月</a:t>
            </a:r>
            <a:r>
              <a:rPr lang="ja-JP" altLang="en-US" sz="1600" b="1" dirty="0">
                <a:solidFill>
                  <a:schemeClr val="accent1">
                    <a:lumMod val="50000"/>
                  </a:schemeClr>
                </a:solidFill>
                <a:latin typeface="+mj-ea"/>
                <a:ea typeface="+mj-ea"/>
              </a:rPr>
              <a:t>） </a:t>
            </a:r>
            <a:r>
              <a:rPr lang="en-US" altLang="ja-JP" sz="2800" b="1" dirty="0">
                <a:solidFill>
                  <a:schemeClr val="accent2">
                    <a:lumMod val="75000"/>
                  </a:schemeClr>
                </a:solidFill>
                <a:latin typeface="+mj-ea"/>
                <a:ea typeface="+mj-ea"/>
              </a:rPr>
              <a:t>7</a:t>
            </a:r>
            <a:r>
              <a:rPr lang="ja-JP" altLang="en-US" sz="1600" b="1" dirty="0">
                <a:solidFill>
                  <a:schemeClr val="accent1">
                    <a:lumMod val="50000"/>
                  </a:schemeClr>
                </a:solidFill>
                <a:latin typeface="+mj-ea"/>
                <a:ea typeface="+mj-ea"/>
              </a:rPr>
              <a:t>時  ～</a:t>
            </a:r>
            <a:r>
              <a:rPr lang="en-US" altLang="ja-JP" sz="2800" b="1" dirty="0">
                <a:solidFill>
                  <a:schemeClr val="accent2">
                    <a:lumMod val="75000"/>
                  </a:schemeClr>
                </a:solidFill>
                <a:latin typeface="+mj-ea"/>
                <a:ea typeface="+mj-ea"/>
              </a:rPr>
              <a:t>20</a:t>
            </a:r>
            <a:r>
              <a:rPr lang="en-US" altLang="ja-JP" sz="2800" b="1" dirty="0">
                <a:solidFill>
                  <a:schemeClr val="accent1">
                    <a:lumMod val="50000"/>
                  </a:schemeClr>
                </a:solidFill>
                <a:latin typeface="+mj-ea"/>
                <a:ea typeface="+mj-ea"/>
              </a:rPr>
              <a:t> </a:t>
            </a:r>
            <a:r>
              <a:rPr lang="ja-JP" altLang="en-US" sz="1600" b="1" dirty="0">
                <a:solidFill>
                  <a:schemeClr val="accent1">
                    <a:lumMod val="50000"/>
                  </a:schemeClr>
                </a:solidFill>
                <a:latin typeface="+mj-ea"/>
                <a:ea typeface="+mj-ea"/>
              </a:rPr>
              <a:t>時</a:t>
            </a:r>
            <a:r>
              <a:rPr lang="ja-JP" altLang="en-US" sz="1600" b="1" dirty="0">
                <a:solidFill>
                  <a:srgbClr val="7030A0"/>
                </a:solidFill>
                <a:latin typeface="+mj-ea"/>
                <a:ea typeface="+mj-ea"/>
              </a:rPr>
              <a:t>　　　　　　　　　　　　　　　　　　　　　</a:t>
            </a:r>
            <a:endParaRPr lang="en-US" altLang="ja-JP" sz="1600" b="1" dirty="0">
              <a:solidFill>
                <a:srgbClr val="7030A0"/>
              </a:solidFill>
              <a:latin typeface="+mj-ea"/>
              <a:ea typeface="+mj-ea"/>
            </a:endParaRPr>
          </a:p>
          <a:p>
            <a:r>
              <a:rPr lang="en-US" altLang="ja-JP" sz="1600" b="1" dirty="0">
                <a:solidFill>
                  <a:srgbClr val="FF0000"/>
                </a:solidFill>
                <a:latin typeface="+mn-ea"/>
              </a:rPr>
              <a:t>※</a:t>
            </a:r>
            <a:r>
              <a:rPr lang="ja-JP" altLang="en-US" sz="1600" b="1" dirty="0">
                <a:solidFill>
                  <a:srgbClr val="FF0000"/>
                </a:solidFill>
                <a:latin typeface="+mn-ea"/>
              </a:rPr>
              <a:t> </a:t>
            </a:r>
            <a:r>
              <a:rPr lang="ja-JP" altLang="en-US" sz="1600" b="1" dirty="0" smtClean="0">
                <a:solidFill>
                  <a:srgbClr val="FF0000"/>
                </a:solidFill>
                <a:latin typeface="+mn-ea"/>
              </a:rPr>
              <a:t>台風</a:t>
            </a:r>
            <a:r>
              <a:rPr lang="en-US" altLang="ja-JP" sz="1600" b="1" dirty="0" smtClean="0">
                <a:solidFill>
                  <a:srgbClr val="FF0000"/>
                </a:solidFill>
                <a:latin typeface="+mn-ea"/>
              </a:rPr>
              <a:t>10</a:t>
            </a:r>
            <a:r>
              <a:rPr lang="ja-JP" altLang="en-US" sz="1600" b="1" dirty="0" smtClean="0">
                <a:solidFill>
                  <a:srgbClr val="FF0000"/>
                </a:solidFill>
                <a:latin typeface="+mn-ea"/>
              </a:rPr>
              <a:t>号の影響により予定されていました訓練を延期いたします</a:t>
            </a:r>
            <a:r>
              <a:rPr lang="ja-JP" altLang="en-US" sz="1600" b="1" dirty="0" smtClean="0">
                <a:solidFill>
                  <a:srgbClr val="FF0000"/>
                </a:solidFill>
                <a:latin typeface="+mn-ea"/>
              </a:rPr>
              <a:t>。</a:t>
            </a:r>
            <a:endParaRPr lang="ja-JP" altLang="en-US" sz="1600" b="1" dirty="0">
              <a:solidFill>
                <a:srgbClr val="FF0000"/>
              </a:solidFill>
              <a:latin typeface="+mn-ea"/>
            </a:endParaRPr>
          </a:p>
          <a:p>
            <a:endParaRPr lang="en-US" altLang="ja-JP" sz="1600" b="1" dirty="0">
              <a:solidFill>
                <a:srgbClr val="7030A0"/>
              </a:solidFill>
              <a:latin typeface="+mj-ea"/>
              <a:ea typeface="+mj-ea"/>
            </a:endParaRPr>
          </a:p>
        </p:txBody>
      </p:sp>
      <p:sp>
        <p:nvSpPr>
          <p:cNvPr id="4" name="テキスト ボックス 3"/>
          <p:cNvSpPr txBox="1"/>
          <p:nvPr/>
        </p:nvSpPr>
        <p:spPr>
          <a:xfrm>
            <a:off x="0" y="94680"/>
            <a:ext cx="6858000" cy="830997"/>
          </a:xfrm>
          <a:prstGeom prst="rect">
            <a:avLst/>
          </a:prstGeom>
          <a:noFill/>
        </p:spPr>
        <p:txBody>
          <a:bodyPr wrap="square" rtlCol="0">
            <a:spAutoFit/>
          </a:bodyPr>
          <a:lstStyle/>
          <a:p>
            <a:pPr algn="ctr"/>
            <a:r>
              <a:rPr lang="ja-JP" altLang="en-US" sz="2000" b="1" dirty="0">
                <a:solidFill>
                  <a:srgbClr val="002060"/>
                </a:solidFill>
              </a:rPr>
              <a:t>関東甲信越臨床工学技士協議会合同</a:t>
            </a:r>
            <a:endParaRPr lang="en-US" altLang="ja-JP" sz="2000" b="1" dirty="0">
              <a:solidFill>
                <a:srgbClr val="002060"/>
              </a:solidFill>
            </a:endParaRPr>
          </a:p>
          <a:p>
            <a:pPr algn="ctr"/>
            <a:r>
              <a:rPr lang="ja-JP" altLang="en-US" sz="2000" b="1" dirty="0">
                <a:solidFill>
                  <a:srgbClr val="002060"/>
                </a:solidFill>
              </a:rPr>
              <a:t>　</a:t>
            </a:r>
            <a:r>
              <a:rPr lang="ja-JP" altLang="en-US" sz="2800" b="1" dirty="0">
                <a:solidFill>
                  <a:srgbClr val="002060"/>
                </a:solidFill>
              </a:rPr>
              <a:t>災害時情報伝達訓練 開催のお知らせ</a:t>
            </a:r>
            <a:endParaRPr lang="ja-JP" altLang="en-US" sz="3200" b="1" dirty="0">
              <a:solidFill>
                <a:srgbClr val="002060"/>
              </a:solidFill>
            </a:endParaRPr>
          </a:p>
        </p:txBody>
      </p:sp>
      <p:sp>
        <p:nvSpPr>
          <p:cNvPr id="5" name="上リボン 4"/>
          <p:cNvSpPr/>
          <p:nvPr/>
        </p:nvSpPr>
        <p:spPr>
          <a:xfrm>
            <a:off x="206271" y="948340"/>
            <a:ext cx="6573395" cy="1158834"/>
          </a:xfrm>
          <a:prstGeom prst="ribbon2">
            <a:avLst>
              <a:gd name="adj1" fmla="val 17562"/>
              <a:gd name="adj2" fmla="val 65206"/>
            </a:avLst>
          </a:prstGeom>
          <a:solidFill>
            <a:srgbClr val="FFFFCC"/>
          </a:solidFill>
          <a:ln>
            <a:solidFill>
              <a:srgbClr val="F5770F"/>
            </a:solidFill>
          </a:ln>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800" b="1" spc="50" dirty="0">
                <a:ln w="11430"/>
                <a:solidFill>
                  <a:srgbClr val="FF0000"/>
                </a:solidFill>
                <a:effectLst>
                  <a:outerShdw blurRad="76200" dist="50800" dir="5400000" algn="tl" rotWithShape="0">
                    <a:srgbClr val="000000">
                      <a:alpha val="65000"/>
                    </a:srgbClr>
                  </a:outerShdw>
                </a:effectLst>
                <a:latin typeface="HGS創英角ﾎﾟｯﾌﾟ体" pitchFamily="50" charset="-128"/>
                <a:ea typeface="HGS創英角ﾎﾟｯﾌﾟ体" pitchFamily="50" charset="-128"/>
              </a:rPr>
              <a:t>大災害に備えて</a:t>
            </a:r>
            <a:endParaRPr lang="en-US" altLang="ja-JP" sz="2800" b="1" spc="50" dirty="0">
              <a:ln w="11430"/>
              <a:solidFill>
                <a:srgbClr val="FF0000"/>
              </a:solidFill>
              <a:effectLst>
                <a:outerShdw blurRad="76200" dist="50800" dir="5400000" algn="tl" rotWithShape="0">
                  <a:srgbClr val="000000">
                    <a:alpha val="65000"/>
                  </a:srgbClr>
                </a:outerShdw>
              </a:effectLst>
              <a:latin typeface="HGS創英角ﾎﾟｯﾌﾟ体" pitchFamily="50" charset="-128"/>
              <a:ea typeface="HGS創英角ﾎﾟｯﾌﾟ体" pitchFamily="50" charset="-128"/>
            </a:endParaRPr>
          </a:p>
          <a:p>
            <a:pPr algn="ctr"/>
            <a:r>
              <a:rPr lang="ja-JP" altLang="en-US" sz="2800" b="1" spc="50" dirty="0">
                <a:ln w="11430"/>
                <a:solidFill>
                  <a:srgbClr val="FF0000"/>
                </a:solidFill>
                <a:effectLst>
                  <a:outerShdw blurRad="76200" dist="50800" dir="5400000" algn="tl" rotWithShape="0">
                    <a:srgbClr val="000000">
                      <a:alpha val="65000"/>
                    </a:srgbClr>
                  </a:outerShdw>
                </a:effectLst>
                <a:latin typeface="HGS創英角ﾎﾟｯﾌﾟ体" pitchFamily="50" charset="-128"/>
                <a:ea typeface="HGS創英角ﾎﾟｯﾌﾟ体" pitchFamily="50" charset="-128"/>
              </a:rPr>
              <a:t>訓練にご参加を！</a:t>
            </a:r>
            <a:endParaRPr lang="en-US" altLang="ja-JP" sz="2800" b="1" spc="50" dirty="0">
              <a:ln w="11430"/>
              <a:solidFill>
                <a:srgbClr val="FF0000"/>
              </a:solidFill>
              <a:effectLst>
                <a:outerShdw blurRad="76200" dist="50800" dir="5400000" algn="tl" rotWithShape="0">
                  <a:srgbClr val="000000">
                    <a:alpha val="65000"/>
                  </a:srgbClr>
                </a:outerShdw>
              </a:effectLst>
              <a:latin typeface="HGS創英角ﾎﾟｯﾌﾟ体" pitchFamily="50" charset="-128"/>
              <a:ea typeface="HGS創英角ﾎﾟｯﾌﾟ体" pitchFamily="50" charset="-128"/>
            </a:endParaRPr>
          </a:p>
        </p:txBody>
      </p:sp>
      <p:sp>
        <p:nvSpPr>
          <p:cNvPr id="7" name="円形吹き出し 6"/>
          <p:cNvSpPr/>
          <p:nvPr/>
        </p:nvSpPr>
        <p:spPr>
          <a:xfrm rot="20350138">
            <a:off x="2799" y="1046604"/>
            <a:ext cx="2381257" cy="1048674"/>
          </a:xfrm>
          <a:prstGeom prst="wedgeEllipseCallout">
            <a:avLst>
              <a:gd name="adj1" fmla="val 50299"/>
              <a:gd name="adj2" fmla="val 40350"/>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n w="0"/>
                <a:solidFill>
                  <a:srgbClr val="FF0000"/>
                </a:solidFill>
                <a:effectLst>
                  <a:outerShdw blurRad="38100" dist="19050" dir="2700000" algn="tl" rotWithShape="0">
                    <a:schemeClr val="dk1">
                      <a:alpha val="40000"/>
                    </a:schemeClr>
                  </a:outerShdw>
                </a:effectLst>
              </a:rPr>
              <a:t>台風</a:t>
            </a:r>
            <a:r>
              <a:rPr lang="en-US" altLang="ja-JP" sz="1600" dirty="0" smtClean="0">
                <a:ln w="0"/>
                <a:solidFill>
                  <a:srgbClr val="FF0000"/>
                </a:solidFill>
                <a:effectLst>
                  <a:outerShdw blurRad="38100" dist="19050" dir="2700000" algn="tl" rotWithShape="0">
                    <a:schemeClr val="dk1">
                      <a:alpha val="40000"/>
                    </a:schemeClr>
                  </a:outerShdw>
                </a:effectLst>
              </a:rPr>
              <a:t>10</a:t>
            </a:r>
            <a:r>
              <a:rPr lang="ja-JP" altLang="en-US" sz="1600" dirty="0" smtClean="0">
                <a:ln w="0"/>
                <a:solidFill>
                  <a:srgbClr val="FF0000"/>
                </a:solidFill>
                <a:effectLst>
                  <a:outerShdw blurRad="38100" dist="19050" dir="2700000" algn="tl" rotWithShape="0">
                    <a:schemeClr val="dk1">
                      <a:alpha val="40000"/>
                    </a:schemeClr>
                  </a:outerShdw>
                </a:effectLst>
              </a:rPr>
              <a:t>号の影響により日程変更</a:t>
            </a:r>
            <a:r>
              <a:rPr lang="en-US" altLang="ja-JP" sz="1600" dirty="0" smtClean="0">
                <a:ln w="0"/>
                <a:solidFill>
                  <a:srgbClr val="FF0000"/>
                </a:solidFill>
                <a:effectLst>
                  <a:outerShdw blurRad="38100" dist="19050" dir="2700000" algn="tl" rotWithShape="0">
                    <a:schemeClr val="dk1">
                      <a:alpha val="40000"/>
                    </a:schemeClr>
                  </a:outerShdw>
                </a:effectLst>
              </a:rPr>
              <a:t>!!</a:t>
            </a:r>
            <a:endParaRPr lang="en-US" altLang="ja-JP" sz="1600" dirty="0">
              <a:ln w="0"/>
              <a:solidFill>
                <a:srgbClr val="FF0000"/>
              </a:solidFill>
              <a:effectLst>
                <a:outerShdw blurRad="38100" dist="19050" dir="2700000" algn="tl" rotWithShape="0">
                  <a:schemeClr val="dk1">
                    <a:alpha val="40000"/>
                  </a:schemeClr>
                </a:outerShdw>
              </a:effectLst>
            </a:endParaRPr>
          </a:p>
        </p:txBody>
      </p:sp>
      <p:sp>
        <p:nvSpPr>
          <p:cNvPr id="10" name="テキスト ボックス 9"/>
          <p:cNvSpPr txBox="1"/>
          <p:nvPr/>
        </p:nvSpPr>
        <p:spPr>
          <a:xfrm>
            <a:off x="1997413" y="8677996"/>
            <a:ext cx="2943755" cy="307777"/>
          </a:xfrm>
          <a:prstGeom prst="rect">
            <a:avLst/>
          </a:prstGeom>
          <a:noFill/>
        </p:spPr>
        <p:txBody>
          <a:bodyPr wrap="square" rtlCol="0">
            <a:spAutoFit/>
          </a:bodyPr>
          <a:lstStyle/>
          <a:p>
            <a:r>
              <a:rPr lang="en-US" altLang="ja-JP" sz="1400" b="1" dirty="0">
                <a:solidFill>
                  <a:schemeClr val="accent1">
                    <a:lumMod val="50000"/>
                  </a:schemeClr>
                </a:solidFill>
                <a:latin typeface="+mj-ea"/>
                <a:ea typeface="+mj-ea"/>
              </a:rPr>
              <a:t>E-mail :  ibarinkousaigai@gmail.com</a:t>
            </a:r>
            <a:endParaRPr lang="ja-JP" altLang="en-US" sz="1400" b="1" dirty="0">
              <a:solidFill>
                <a:schemeClr val="accent1">
                  <a:lumMod val="50000"/>
                </a:schemeClr>
              </a:solidFill>
              <a:latin typeface="+mj-ea"/>
              <a:ea typeface="+mj-ea"/>
            </a:endParaRPr>
          </a:p>
        </p:txBody>
      </p:sp>
      <p:sp>
        <p:nvSpPr>
          <p:cNvPr id="11" name="テキスト ボックス 10"/>
          <p:cNvSpPr txBox="1"/>
          <p:nvPr/>
        </p:nvSpPr>
        <p:spPr>
          <a:xfrm>
            <a:off x="1923977" y="4865830"/>
            <a:ext cx="2943817" cy="307777"/>
          </a:xfrm>
          <a:prstGeom prst="rect">
            <a:avLst/>
          </a:prstGeom>
          <a:noFill/>
        </p:spPr>
        <p:txBody>
          <a:bodyPr wrap="square" rtlCol="0">
            <a:spAutoFit/>
          </a:bodyPr>
          <a:lstStyle/>
          <a:p>
            <a:pPr algn="ctr"/>
            <a:r>
              <a:rPr lang="ja-JP" altLang="en-US" sz="1400" b="1" dirty="0">
                <a:solidFill>
                  <a:srgbClr val="002060"/>
                </a:solidFill>
              </a:rPr>
              <a:t>日本透析医会災害情報ネットワーク</a:t>
            </a:r>
            <a:endParaRPr lang="en-US" altLang="ja-JP" sz="1400" b="1" dirty="0">
              <a:solidFill>
                <a:srgbClr val="002060"/>
              </a:solidFill>
            </a:endParaRPr>
          </a:p>
        </p:txBody>
      </p:sp>
      <p:sp>
        <p:nvSpPr>
          <p:cNvPr id="19" name="テキスト ボックス 18"/>
          <p:cNvSpPr txBox="1"/>
          <p:nvPr/>
        </p:nvSpPr>
        <p:spPr>
          <a:xfrm>
            <a:off x="3140968" y="6211922"/>
            <a:ext cx="3167299" cy="1631216"/>
          </a:xfrm>
          <a:prstGeom prst="rect">
            <a:avLst/>
          </a:prstGeom>
          <a:noFill/>
          <a:ln w="9525">
            <a:solidFill>
              <a:srgbClr val="FF0000">
                <a:alpha val="70000"/>
              </a:srgb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endParaRPr lang="en-US" altLang="ja-JP" sz="400" dirty="0"/>
          </a:p>
          <a:p>
            <a:r>
              <a:rPr lang="ja-JP" altLang="en-US" sz="1200" dirty="0">
                <a:solidFill>
                  <a:srgbClr val="C00000"/>
                </a:solidFill>
              </a:rPr>
              <a:t>・</a:t>
            </a:r>
            <a:r>
              <a:rPr lang="ja-JP" altLang="en-US" sz="1200" dirty="0"/>
              <a:t> </a:t>
            </a:r>
            <a:r>
              <a:rPr lang="ja-JP" altLang="en-US" sz="1200" dirty="0">
                <a:solidFill>
                  <a:srgbClr val="002060"/>
                </a:solidFill>
              </a:rPr>
              <a:t>ﾕｰｻﾞｰ</a:t>
            </a:r>
            <a:r>
              <a:rPr lang="en-US" altLang="ja-JP" sz="1200" dirty="0">
                <a:solidFill>
                  <a:srgbClr val="002060"/>
                </a:solidFill>
              </a:rPr>
              <a:t>ID</a:t>
            </a:r>
            <a:r>
              <a:rPr lang="ja-JP" altLang="en-US" sz="1200" dirty="0">
                <a:solidFill>
                  <a:srgbClr val="002060"/>
                </a:solidFill>
              </a:rPr>
              <a:t>は入力不要です</a:t>
            </a:r>
            <a:endParaRPr lang="en-US" altLang="ja-JP" sz="1200" dirty="0">
              <a:solidFill>
                <a:srgbClr val="002060"/>
              </a:solidFill>
            </a:endParaRPr>
          </a:p>
          <a:p>
            <a:r>
              <a:rPr lang="ja-JP" altLang="en-US" sz="1200" dirty="0">
                <a:solidFill>
                  <a:srgbClr val="C00000"/>
                </a:solidFill>
              </a:rPr>
              <a:t>・ 県名を選択</a:t>
            </a:r>
            <a:endParaRPr lang="en-US" altLang="ja-JP" sz="1200" dirty="0">
              <a:solidFill>
                <a:srgbClr val="C00000"/>
              </a:solidFill>
            </a:endParaRPr>
          </a:p>
          <a:p>
            <a:r>
              <a:rPr lang="ja-JP" altLang="en-US" sz="1200" dirty="0">
                <a:solidFill>
                  <a:srgbClr val="C00000"/>
                </a:solidFill>
              </a:rPr>
              <a:t>・ 施設名</a:t>
            </a:r>
            <a:endParaRPr lang="en-US" altLang="ja-JP" sz="1200" dirty="0">
              <a:solidFill>
                <a:srgbClr val="C00000"/>
              </a:solidFill>
            </a:endParaRPr>
          </a:p>
          <a:p>
            <a:r>
              <a:rPr lang="ja-JP" altLang="en-US" sz="1200" dirty="0">
                <a:solidFill>
                  <a:srgbClr val="C00000"/>
                </a:solidFill>
              </a:rPr>
              <a:t>・ 登録担当者</a:t>
            </a:r>
            <a:endParaRPr lang="en-US" altLang="ja-JP" sz="1200" dirty="0">
              <a:solidFill>
                <a:srgbClr val="C00000"/>
              </a:solidFill>
            </a:endParaRPr>
          </a:p>
          <a:p>
            <a:r>
              <a:rPr lang="ja-JP" altLang="en-US" sz="1200" dirty="0">
                <a:solidFill>
                  <a:srgbClr val="C00000"/>
                </a:solidFill>
              </a:rPr>
              <a:t>・ 「</a:t>
            </a:r>
            <a:r>
              <a:rPr lang="ja-JP" altLang="en-US" sz="1200" b="1" dirty="0">
                <a:solidFill>
                  <a:srgbClr val="FF0000"/>
                </a:solidFill>
              </a:rPr>
              <a:t>訓練です</a:t>
            </a:r>
            <a:r>
              <a:rPr lang="ja-JP" altLang="en-US" sz="1200" dirty="0">
                <a:solidFill>
                  <a:srgbClr val="C00000"/>
                </a:solidFill>
              </a:rPr>
              <a:t>」 と その他欄に入力</a:t>
            </a:r>
            <a:endParaRPr lang="en-US" altLang="ja-JP" sz="1200" dirty="0">
              <a:solidFill>
                <a:schemeClr val="tx1"/>
              </a:solidFill>
            </a:endParaRPr>
          </a:p>
          <a:p>
            <a:r>
              <a:rPr lang="ja-JP" altLang="en-US" sz="1200" dirty="0">
                <a:solidFill>
                  <a:schemeClr val="accent2">
                    <a:lumMod val="50000"/>
                  </a:schemeClr>
                </a:solidFill>
              </a:rPr>
              <a:t>災害想定をご参照いただき、透析治療の可否、患者受入の要否などを入力</a:t>
            </a:r>
            <a:r>
              <a:rPr lang="ja-JP" altLang="en-US" sz="1200" b="1" dirty="0">
                <a:solidFill>
                  <a:srgbClr val="FF0000"/>
                </a:solidFill>
              </a:rPr>
              <a:t>（</a:t>
            </a:r>
            <a:r>
              <a:rPr lang="en-US" altLang="ja-JP" sz="1200" b="1" dirty="0">
                <a:solidFill>
                  <a:srgbClr val="FF0000"/>
                </a:solidFill>
              </a:rPr>
              <a:t>3</a:t>
            </a:r>
            <a:r>
              <a:rPr lang="ja-JP" altLang="en-US" sz="1200" b="1" dirty="0">
                <a:solidFill>
                  <a:srgbClr val="FF0000"/>
                </a:solidFill>
              </a:rPr>
              <a:t>日間）</a:t>
            </a:r>
            <a:r>
              <a:rPr lang="ja-JP" altLang="en-US" sz="1200" dirty="0">
                <a:solidFill>
                  <a:schemeClr val="accent2">
                    <a:lumMod val="50000"/>
                  </a:schemeClr>
                </a:solidFill>
              </a:rPr>
              <a:t>し、他施設とのやりとりを訓練する。</a:t>
            </a:r>
          </a:p>
        </p:txBody>
      </p:sp>
      <p:pic>
        <p:nvPicPr>
          <p:cNvPr id="1026" name="Picture 2" descr="ロゴ４"/>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2409" y="8650823"/>
            <a:ext cx="485004" cy="34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6844" y="5216193"/>
            <a:ext cx="802273" cy="802273"/>
          </a:xfrm>
          <a:prstGeom prst="rect">
            <a:avLst/>
          </a:prstGeom>
        </p:spPr>
      </p:pic>
      <p:sp>
        <p:nvSpPr>
          <p:cNvPr id="6" name="テキスト ボックス 5"/>
          <p:cNvSpPr txBox="1"/>
          <p:nvPr/>
        </p:nvSpPr>
        <p:spPr>
          <a:xfrm>
            <a:off x="4583970" y="5424036"/>
            <a:ext cx="1687513" cy="646331"/>
          </a:xfrm>
          <a:prstGeom prst="rect">
            <a:avLst/>
          </a:prstGeom>
          <a:noFill/>
        </p:spPr>
        <p:txBody>
          <a:bodyPr wrap="square" rtlCol="0">
            <a:spAutoFit/>
          </a:bodyPr>
          <a:lstStyle/>
          <a:p>
            <a:pPr algn="ctr"/>
            <a:r>
              <a:rPr lang="ja-JP" altLang="en-US" b="1" dirty="0">
                <a:solidFill>
                  <a:schemeClr val="accent2">
                    <a:lumMod val="50000"/>
                  </a:schemeClr>
                </a:solidFill>
              </a:rPr>
              <a:t>ｽﾏｰﾄﾌｫﾝ</a:t>
            </a:r>
            <a:r>
              <a:rPr lang="ja-JP" altLang="en-US" sz="1400" b="1" dirty="0">
                <a:solidFill>
                  <a:schemeClr val="accent2">
                    <a:lumMod val="50000"/>
                  </a:schemeClr>
                </a:solidFill>
              </a:rPr>
              <a:t>からも　　　</a:t>
            </a:r>
            <a:r>
              <a:rPr lang="ja-JP" altLang="en-US" b="1" dirty="0">
                <a:solidFill>
                  <a:schemeClr val="accent2">
                    <a:lumMod val="50000"/>
                  </a:schemeClr>
                </a:solidFill>
              </a:rPr>
              <a:t>入力</a:t>
            </a:r>
            <a:r>
              <a:rPr lang="ja-JP" altLang="en-US" sz="1400" b="1" dirty="0">
                <a:solidFill>
                  <a:schemeClr val="accent2">
                    <a:lumMod val="50000"/>
                  </a:schemeClr>
                </a:solidFill>
              </a:rPr>
              <a:t>できます</a:t>
            </a:r>
            <a:r>
              <a:rPr lang="ja-JP" altLang="en-US" b="1" dirty="0">
                <a:solidFill>
                  <a:schemeClr val="accent2">
                    <a:lumMod val="50000"/>
                  </a:schemeClr>
                </a:solidFill>
              </a:rPr>
              <a:t>！</a:t>
            </a:r>
          </a:p>
        </p:txBody>
      </p:sp>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488" y="5280671"/>
            <a:ext cx="2569422" cy="253214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 name="テキスト ボックス 13"/>
          <p:cNvSpPr txBox="1"/>
          <p:nvPr/>
        </p:nvSpPr>
        <p:spPr>
          <a:xfrm>
            <a:off x="4411744" y="5108345"/>
            <a:ext cx="1896523" cy="461665"/>
          </a:xfrm>
          <a:prstGeom prst="rect">
            <a:avLst/>
          </a:prstGeom>
          <a:noFill/>
        </p:spPr>
        <p:txBody>
          <a:bodyPr wrap="square" rtlCol="0">
            <a:spAutoFit/>
          </a:bodyPr>
          <a:lstStyle/>
          <a:p>
            <a:r>
              <a:rPr lang="ja-JP" altLang="en-US" sz="1200" dirty="0"/>
              <a:t>日本透析医会災害情報ﾈｯﾄﾜｰｸﾎｰﾑﾍﾟｰｼﾞ</a:t>
            </a:r>
            <a:r>
              <a:rPr lang="en-US" altLang="ja-JP" sz="1200" dirty="0"/>
              <a:t>QR</a:t>
            </a:r>
            <a:r>
              <a:rPr lang="ja-JP" altLang="en-US" sz="1200" dirty="0"/>
              <a:t>ｺｰﾄﾞ</a:t>
            </a:r>
          </a:p>
        </p:txBody>
      </p:sp>
      <p:sp>
        <p:nvSpPr>
          <p:cNvPr id="8" name="テキスト ボックス 7"/>
          <p:cNvSpPr txBox="1"/>
          <p:nvPr/>
        </p:nvSpPr>
        <p:spPr>
          <a:xfrm>
            <a:off x="1171777" y="7886721"/>
            <a:ext cx="4448218" cy="261610"/>
          </a:xfrm>
          <a:prstGeom prst="rect">
            <a:avLst/>
          </a:prstGeom>
          <a:noFill/>
        </p:spPr>
        <p:txBody>
          <a:bodyPr wrap="square" rtlCol="0">
            <a:spAutoFit/>
          </a:bodyPr>
          <a:lstStyle/>
          <a:p>
            <a:pPr algn="ctr"/>
            <a:r>
              <a:rPr lang="ja-JP" altLang="en-US" sz="1100" dirty="0">
                <a:solidFill>
                  <a:schemeClr val="accent2">
                    <a:lumMod val="50000"/>
                  </a:schemeClr>
                </a:solidFill>
              </a:rPr>
              <a:t>◎ ご不明な点などございましたら お問い合わせ下さい。</a:t>
            </a:r>
          </a:p>
        </p:txBody>
      </p:sp>
      <p:sp>
        <p:nvSpPr>
          <p:cNvPr id="18" name="テキスト ボックス 17">
            <a:extLst>
              <a:ext uri="{FF2B5EF4-FFF2-40B4-BE49-F238E27FC236}">
                <a16:creationId xmlns="" xmlns:a16="http://schemas.microsoft.com/office/drawing/2014/main" id="{33BD9152-D833-4D6C-A1EA-70FEC2829BA2}"/>
              </a:ext>
            </a:extLst>
          </p:cNvPr>
          <p:cNvSpPr txBox="1"/>
          <p:nvPr/>
        </p:nvSpPr>
        <p:spPr>
          <a:xfrm>
            <a:off x="225654" y="8302550"/>
            <a:ext cx="6580482" cy="307777"/>
          </a:xfrm>
          <a:prstGeom prst="rect">
            <a:avLst/>
          </a:prstGeom>
          <a:noFill/>
        </p:spPr>
        <p:txBody>
          <a:bodyPr wrap="square">
            <a:spAutoFit/>
          </a:bodyPr>
          <a:lstStyle/>
          <a:p>
            <a:r>
              <a:rPr lang="ja-JP" altLang="en-US" sz="1400" b="1" dirty="0">
                <a:solidFill>
                  <a:schemeClr val="accent1">
                    <a:lumMod val="50000"/>
                  </a:schemeClr>
                </a:solidFill>
              </a:rPr>
              <a:t>（一社）茨城県臨床工学技士会　災害対策委員会・</a:t>
            </a:r>
            <a:r>
              <a:rPr lang="ja-JP" altLang="en-US" sz="1400" b="1" dirty="0">
                <a:solidFill>
                  <a:schemeClr val="accent1">
                    <a:lumMod val="50000"/>
                  </a:schemeClr>
                </a:solidFill>
                <a:latin typeface="ＭＳ Ｐゴシック" panose="020B0600070205080204" pitchFamily="50" charset="-128"/>
                <a:ea typeface="ＭＳ Ｐゴシック" panose="020B0600070205080204" pitchFamily="50" charset="-128"/>
              </a:rPr>
              <a:t>茨城透析医災害対策連絡協議会</a:t>
            </a:r>
            <a:endParaRPr lang="ja-JP" altLang="en-US" sz="1400" b="1" dirty="0">
              <a:solidFill>
                <a:schemeClr val="accent1">
                  <a:lumMod val="50000"/>
                </a:schemeClr>
              </a:solidFill>
              <a:latin typeface="ＭＳ Ｐゴシック" panose="020B0600070205080204" pitchFamily="50" charset="-128"/>
            </a:endParaRPr>
          </a:p>
        </p:txBody>
      </p:sp>
      <p:cxnSp>
        <p:nvCxnSpPr>
          <p:cNvPr id="25" name="直線コネクタ 24">
            <a:extLst>
              <a:ext uri="{FF2B5EF4-FFF2-40B4-BE49-F238E27FC236}">
                <a16:creationId xmlns="" xmlns:a16="http://schemas.microsoft.com/office/drawing/2014/main" id="{D935A18B-009F-D523-2EB4-475E74476473}"/>
              </a:ext>
            </a:extLst>
          </p:cNvPr>
          <p:cNvCxnSpPr>
            <a:cxnSpLocks/>
          </p:cNvCxnSpPr>
          <p:nvPr/>
        </p:nvCxnSpPr>
        <p:spPr>
          <a:xfrm>
            <a:off x="277518" y="8625572"/>
            <a:ext cx="635865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13002" y="3194343"/>
            <a:ext cx="6365768" cy="1606884"/>
          </a:xfrm>
          <a:prstGeom prst="roundRect">
            <a:avLst/>
          </a:prstGeom>
          <a:solidFill>
            <a:srgbClr val="FFFFCC"/>
          </a:solidFill>
          <a:ln>
            <a:solidFill>
              <a:schemeClr val="accent2">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100" b="1" dirty="0"/>
              <a:t>（災害想定）　　　　　　　　　　　　　　　　　　　　　　　　　　　　　　　　　　　　　　　　　　　　　　　　　　　　　　　　　　　</a:t>
            </a:r>
            <a:r>
              <a:rPr lang="en-US" altLang="ja-JP" sz="1100" b="1" dirty="0"/>
              <a:t>2024</a:t>
            </a:r>
            <a:r>
              <a:rPr lang="ja-JP" altLang="en-US" sz="1100" b="1" dirty="0"/>
              <a:t>年</a:t>
            </a:r>
            <a:r>
              <a:rPr lang="en-US" altLang="ja-JP" sz="1100" b="1" dirty="0"/>
              <a:t>9</a:t>
            </a:r>
            <a:r>
              <a:rPr lang="ja-JP" altLang="en-US" sz="1100" b="1" dirty="0" smtClean="0"/>
              <a:t>月</a:t>
            </a:r>
            <a:r>
              <a:rPr lang="en-US" altLang="ja-JP" sz="1100" b="1" dirty="0"/>
              <a:t>9</a:t>
            </a:r>
            <a:r>
              <a:rPr lang="ja-JP" altLang="en-US" sz="1100" b="1" dirty="0" smtClean="0"/>
              <a:t>日</a:t>
            </a:r>
            <a:r>
              <a:rPr lang="ja-JP" altLang="en-US" sz="1100" b="1" dirty="0"/>
              <a:t>（月）未明、新潟県長岡平野西緑断層帯において</a:t>
            </a:r>
            <a:r>
              <a:rPr lang="en-US" altLang="ja-JP" sz="1100" b="1" dirty="0"/>
              <a:t>M7.5</a:t>
            </a:r>
            <a:r>
              <a:rPr lang="ja-JP" altLang="en-US" sz="1100" b="1" dirty="0"/>
              <a:t>の地震が発生した。震度</a:t>
            </a:r>
            <a:r>
              <a:rPr lang="en-US" altLang="ja-JP" sz="1100" b="1" dirty="0"/>
              <a:t>6</a:t>
            </a:r>
            <a:r>
              <a:rPr lang="ja-JP" altLang="en-US" sz="1100" b="1" dirty="0"/>
              <a:t>弱以上であった地域の施設は、液状化も考慮し、ライフラインの寸断により透析が不可能な状況となる。</a:t>
            </a:r>
            <a:r>
              <a:rPr lang="en-US" altLang="ja-JP" sz="1100" b="1" dirty="0"/>
              <a:t/>
            </a:r>
            <a:br>
              <a:rPr lang="en-US" altLang="ja-JP" sz="1100" b="1" dirty="0"/>
            </a:br>
            <a:r>
              <a:rPr lang="ja-JP" altLang="en-US" sz="1200" b="1" dirty="0">
                <a:solidFill>
                  <a:srgbClr val="0070C0"/>
                </a:solidFill>
              </a:rPr>
              <a:t>（茨城県での対応）　　　　　　　　　　　　　　　　　　　　　　　　　　　　　　　　　　　　　　　　　　　　　　　　　　　　　　</a:t>
            </a:r>
            <a:r>
              <a:rPr lang="en-US" altLang="ja-JP" sz="1200" b="1" dirty="0">
                <a:solidFill>
                  <a:srgbClr val="0070C0"/>
                </a:solidFill>
              </a:rPr>
              <a:t>2024</a:t>
            </a:r>
            <a:r>
              <a:rPr lang="ja-JP" altLang="en-US" sz="1200" b="1" dirty="0">
                <a:solidFill>
                  <a:srgbClr val="0070C0"/>
                </a:solidFill>
              </a:rPr>
              <a:t>年</a:t>
            </a:r>
            <a:r>
              <a:rPr lang="en-US" altLang="ja-JP" sz="1200" b="1" dirty="0">
                <a:solidFill>
                  <a:srgbClr val="0070C0"/>
                </a:solidFill>
              </a:rPr>
              <a:t>9</a:t>
            </a:r>
            <a:r>
              <a:rPr lang="ja-JP" altLang="en-US" sz="1200" b="1" dirty="0" smtClean="0">
                <a:solidFill>
                  <a:srgbClr val="0070C0"/>
                </a:solidFill>
              </a:rPr>
              <a:t>月</a:t>
            </a:r>
            <a:r>
              <a:rPr lang="en-US" altLang="ja-JP" sz="1200" b="1" dirty="0">
                <a:solidFill>
                  <a:srgbClr val="0070C0"/>
                </a:solidFill>
              </a:rPr>
              <a:t>9</a:t>
            </a:r>
            <a:r>
              <a:rPr lang="ja-JP" altLang="en-US" sz="1200" b="1" dirty="0" smtClean="0">
                <a:solidFill>
                  <a:srgbClr val="0070C0"/>
                </a:solidFill>
              </a:rPr>
              <a:t>日</a:t>
            </a:r>
            <a:r>
              <a:rPr lang="ja-JP" altLang="en-US" sz="1200" b="1" dirty="0">
                <a:solidFill>
                  <a:srgbClr val="0070C0"/>
                </a:solidFill>
              </a:rPr>
              <a:t>（月）の訓練時間内に、日本透析医会災害情報ネットワー</a:t>
            </a:r>
            <a:r>
              <a:rPr lang="ja-JP" altLang="en-US" sz="1200" b="1" dirty="0" smtClean="0">
                <a:solidFill>
                  <a:srgbClr val="0070C0"/>
                </a:solidFill>
              </a:rPr>
              <a:t>クに</a:t>
            </a:r>
            <a:r>
              <a:rPr lang="ja-JP" altLang="en-US" sz="1200" b="1" dirty="0">
                <a:solidFill>
                  <a:srgbClr val="0070C0"/>
                </a:solidFill>
              </a:rPr>
              <a:t>受入れ可能な透析患者数等を入力して下さい</a:t>
            </a:r>
            <a:r>
              <a:rPr lang="ja-JP" altLang="en-US" sz="1200" b="1" dirty="0" smtClean="0">
                <a:solidFill>
                  <a:srgbClr val="0070C0"/>
                </a:solidFill>
              </a:rPr>
              <a:t>。（</a:t>
            </a:r>
            <a:r>
              <a:rPr lang="en-US" altLang="ja-JP" sz="1200" b="1" dirty="0" smtClean="0">
                <a:solidFill>
                  <a:srgbClr val="0070C0"/>
                </a:solidFill>
              </a:rPr>
              <a:t>9</a:t>
            </a:r>
            <a:r>
              <a:rPr lang="ja-JP" altLang="en-US" sz="1200" b="1" dirty="0" smtClean="0">
                <a:solidFill>
                  <a:srgbClr val="0070C0"/>
                </a:solidFill>
              </a:rPr>
              <a:t>月</a:t>
            </a:r>
            <a:r>
              <a:rPr lang="en-US" altLang="ja-JP" sz="1200" b="1" dirty="0" smtClean="0">
                <a:solidFill>
                  <a:srgbClr val="0070C0"/>
                </a:solidFill>
              </a:rPr>
              <a:t>9</a:t>
            </a:r>
            <a:r>
              <a:rPr lang="ja-JP" altLang="en-US" sz="1200" b="1" dirty="0" smtClean="0">
                <a:solidFill>
                  <a:srgbClr val="0070C0"/>
                </a:solidFill>
              </a:rPr>
              <a:t>日・</a:t>
            </a:r>
            <a:r>
              <a:rPr lang="en-US" altLang="ja-JP" sz="1200" b="1" dirty="0" smtClean="0">
                <a:solidFill>
                  <a:srgbClr val="0070C0"/>
                </a:solidFill>
              </a:rPr>
              <a:t>10</a:t>
            </a:r>
            <a:r>
              <a:rPr lang="ja-JP" altLang="en-US" sz="1200" b="1" dirty="0" smtClean="0">
                <a:solidFill>
                  <a:srgbClr val="0070C0"/>
                </a:solidFill>
              </a:rPr>
              <a:t>日・</a:t>
            </a:r>
            <a:r>
              <a:rPr lang="en-US" altLang="ja-JP" sz="1200" b="1" dirty="0" smtClean="0">
                <a:solidFill>
                  <a:srgbClr val="0070C0"/>
                </a:solidFill>
              </a:rPr>
              <a:t>11</a:t>
            </a:r>
            <a:r>
              <a:rPr lang="ja-JP" altLang="en-US" sz="1200" b="1" dirty="0" smtClean="0">
                <a:solidFill>
                  <a:srgbClr val="0070C0"/>
                </a:solidFill>
              </a:rPr>
              <a:t>日</a:t>
            </a:r>
            <a:r>
              <a:rPr lang="ja-JP" altLang="en-US" sz="1200" b="1" dirty="0" smtClean="0">
                <a:solidFill>
                  <a:srgbClr val="0070C0"/>
                </a:solidFill>
              </a:rPr>
              <a:t>の</a:t>
            </a:r>
            <a:r>
              <a:rPr lang="en-US" altLang="ja-JP" sz="1200" b="1" dirty="0" smtClean="0">
                <a:solidFill>
                  <a:srgbClr val="0070C0"/>
                </a:solidFill>
              </a:rPr>
              <a:t>3</a:t>
            </a:r>
            <a:r>
              <a:rPr lang="ja-JP" altLang="en-US" sz="1200" b="1" dirty="0" smtClean="0">
                <a:solidFill>
                  <a:srgbClr val="0070C0"/>
                </a:solidFill>
              </a:rPr>
              <a:t>日間）</a:t>
            </a:r>
            <a:endParaRPr lang="en-US" altLang="ja-JP" sz="1200" b="1" dirty="0" smtClean="0">
              <a:solidFill>
                <a:srgbClr val="0070C0"/>
              </a:solidFill>
            </a:endParaRPr>
          </a:p>
          <a:p>
            <a:r>
              <a:rPr lang="en-US" altLang="ja-JP" sz="1200" b="1" dirty="0" smtClean="0">
                <a:solidFill>
                  <a:srgbClr val="FF0000"/>
                </a:solidFill>
              </a:rPr>
              <a:t>※</a:t>
            </a:r>
            <a:r>
              <a:rPr lang="ja-JP" altLang="en-US" sz="1200" b="1" u="sng" dirty="0" smtClean="0">
                <a:solidFill>
                  <a:srgbClr val="FF0000"/>
                </a:solidFill>
              </a:rPr>
              <a:t>病</a:t>
            </a:r>
            <a:r>
              <a:rPr lang="ja-JP" altLang="en-US" sz="1200" b="1" u="sng" dirty="0">
                <a:solidFill>
                  <a:srgbClr val="FF0000"/>
                </a:solidFill>
              </a:rPr>
              <a:t>院は入</a:t>
            </a:r>
            <a:r>
              <a:rPr lang="ja-JP" altLang="en-US" sz="1200" b="1" u="sng" dirty="0" smtClean="0">
                <a:solidFill>
                  <a:srgbClr val="FF0000"/>
                </a:solidFill>
              </a:rPr>
              <a:t>院透析患</a:t>
            </a:r>
            <a:r>
              <a:rPr lang="ja-JP" altLang="en-US" sz="1200" b="1" u="sng" dirty="0">
                <a:solidFill>
                  <a:srgbClr val="FF0000"/>
                </a:solidFill>
              </a:rPr>
              <a:t>者の受入れ可能人数</a:t>
            </a:r>
            <a:r>
              <a:rPr lang="ja-JP" altLang="en-US" sz="1200" b="1" u="sng" dirty="0" smtClean="0">
                <a:solidFill>
                  <a:srgbClr val="FF0000"/>
                </a:solidFill>
              </a:rPr>
              <a:t>を入</a:t>
            </a:r>
            <a:r>
              <a:rPr lang="ja-JP" altLang="en-US" sz="1200" b="1" u="sng" dirty="0">
                <a:solidFill>
                  <a:srgbClr val="FF0000"/>
                </a:solidFill>
              </a:rPr>
              <a:t>力してください。</a:t>
            </a:r>
            <a:endParaRPr lang="en-US" altLang="ja-JP" sz="1200" b="1" u="sng" dirty="0">
              <a:solidFill>
                <a:srgbClr val="FF0000"/>
              </a:solidFill>
            </a:endParaRPr>
          </a:p>
          <a:p>
            <a:r>
              <a:rPr lang="en-US" altLang="ja-JP" sz="1200" b="1" dirty="0">
                <a:solidFill>
                  <a:srgbClr val="FF0000"/>
                </a:solidFill>
              </a:rPr>
              <a:t>※</a:t>
            </a:r>
            <a:r>
              <a:rPr lang="en-US" altLang="ja-JP" sz="1200" b="1" u="sng" dirty="0">
                <a:solidFill>
                  <a:srgbClr val="FF0000"/>
                </a:solidFill>
              </a:rPr>
              <a:t>3</a:t>
            </a:r>
            <a:r>
              <a:rPr lang="ja-JP" altLang="en-US" sz="1200" b="1" u="sng" dirty="0">
                <a:solidFill>
                  <a:srgbClr val="FF0000"/>
                </a:solidFill>
              </a:rPr>
              <a:t>日間とも透析時間短縮なども含め最大限受入れ可能な人数を入力して下さい。</a:t>
            </a:r>
          </a:p>
        </p:txBody>
      </p:sp>
    </p:spTree>
    <p:extLst>
      <p:ext uri="{BB962C8B-B14F-4D97-AF65-F5344CB8AC3E}">
        <p14:creationId xmlns:p14="http://schemas.microsoft.com/office/powerpoint/2010/main" val="3094175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810</TotalTime>
  <Words>124</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HGS創英角ﾎﾟｯﾌﾟ体</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筑波学園 臨床工学;ebihara</dc:creator>
  <cp:lastModifiedBy>Microsoft アカウント</cp:lastModifiedBy>
  <cp:revision>68</cp:revision>
  <cp:lastPrinted>2024-07-24T02:05:03Z</cp:lastPrinted>
  <dcterms:created xsi:type="dcterms:W3CDTF">2022-07-29T03:25:37Z</dcterms:created>
  <dcterms:modified xsi:type="dcterms:W3CDTF">2024-08-29T08:25:27Z</dcterms:modified>
</cp:coreProperties>
</file>